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99" r:id="rId3"/>
    <p:sldId id="300" r:id="rId4"/>
    <p:sldId id="301" r:id="rId5"/>
    <p:sldId id="302" r:id="rId6"/>
    <p:sldId id="306" r:id="rId7"/>
    <p:sldId id="317" r:id="rId8"/>
    <p:sldId id="305" r:id="rId9"/>
    <p:sldId id="307" r:id="rId10"/>
    <p:sldId id="298" r:id="rId11"/>
    <p:sldId id="308" r:id="rId12"/>
    <p:sldId id="303" r:id="rId13"/>
    <p:sldId id="304" r:id="rId14"/>
    <p:sldId id="282" r:id="rId15"/>
    <p:sldId id="310" r:id="rId16"/>
    <p:sldId id="311" r:id="rId17"/>
    <p:sldId id="313" r:id="rId18"/>
    <p:sldId id="312" r:id="rId19"/>
    <p:sldId id="270" r:id="rId20"/>
    <p:sldId id="292" r:id="rId21"/>
    <p:sldId id="290" r:id="rId22"/>
    <p:sldId id="315" r:id="rId23"/>
    <p:sldId id="257" r:id="rId24"/>
    <p:sldId id="269" r:id="rId25"/>
    <p:sldId id="286" r:id="rId26"/>
    <p:sldId id="28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057" autoAdjust="0"/>
  </p:normalViewPr>
  <p:slideViewPr>
    <p:cSldViewPr snapToGrid="0">
      <p:cViewPr varScale="1">
        <p:scale>
          <a:sx n="56" d="100"/>
          <a:sy n="56" d="100"/>
        </p:scale>
        <p:origin x="54" y="10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854683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12376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74312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8817" y="4572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E28950-012F-4BA9-A920-AA9843A06173}" type="datetimeFigureOut">
              <a:rPr lang="ru-RU"/>
              <a:pPr/>
              <a:t>13.04.2014</a:t>
            </a:fld>
            <a:endParaRPr lang="ru-RU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7DA3B-5A8F-4026-992A-2C709796E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746785"/>
      </p:ext>
    </p:extLst>
  </p:cSld>
  <p:clrMapOvr>
    <a:masterClrMapping/>
  </p:clrMapOvr>
  <p:transition spd="slow" advClick="0" advTm="3000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17177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462817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97260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34593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340301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511884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95018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10183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4/13/2014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99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ransition spd="slow">
    <p:pull dir="r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66" y="681422"/>
            <a:ext cx="2741288" cy="36550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6037" y="1260909"/>
            <a:ext cx="85759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Голубенко </a:t>
            </a:r>
            <a:r>
              <a:rPr lang="ru-RU" sz="3600" dirty="0" err="1" smtClean="0"/>
              <a:t>Гамиля</a:t>
            </a:r>
            <a:r>
              <a:rPr lang="ru-RU" sz="3600" dirty="0" smtClean="0"/>
              <a:t> </a:t>
            </a:r>
            <a:r>
              <a:rPr lang="ru-RU" sz="3600" dirty="0" err="1" smtClean="0"/>
              <a:t>Наилевна</a:t>
            </a:r>
            <a:endParaRPr lang="ru-RU" sz="3600" dirty="0" smtClean="0"/>
          </a:p>
          <a:p>
            <a:r>
              <a:rPr lang="ru-RU" sz="3600" dirty="0" smtClean="0"/>
              <a:t>учитель русского языка и литературы</a:t>
            </a:r>
          </a:p>
          <a:p>
            <a:r>
              <a:rPr lang="ru-RU" sz="3600" dirty="0" smtClean="0"/>
              <a:t>МАОУ «СОШ №56» </a:t>
            </a:r>
          </a:p>
          <a:p>
            <a:r>
              <a:rPr lang="ru-RU" sz="3600" dirty="0" smtClean="0"/>
              <a:t>г. Набережные Челны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721843" y="3564803"/>
            <a:ext cx="69811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Любить детей,  быть терпимым, общительным, свободным, совершенствовать свои знания, не останавливаться на достигнутом – это залог успеха!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346222"/>
      </p:ext>
    </p:extLst>
  </p:cSld>
  <p:clrMapOvr>
    <a:masterClrMapping/>
  </p:clrMapOvr>
  <p:transition spd="slow" advClick="0" advTm="10000"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Динамика учебных достижений по русскому языку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2861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2010-2011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2011-2012 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2012-2013</a:t>
                      </a:r>
                    </a:p>
                    <a:p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Успеваемость</a:t>
                      </a:r>
                    </a:p>
                    <a:p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100%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100%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100</a:t>
                      </a:r>
                      <a:r>
                        <a:rPr lang="ru-RU" sz="3600" dirty="0" smtClean="0"/>
                        <a:t>%</a:t>
                      </a:r>
                      <a:endParaRPr lang="ru-RU" sz="3600" dirty="0"/>
                    </a:p>
                  </a:txBody>
                  <a:tcPr marL="94907" marR="949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Качество 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41%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47%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56%</a:t>
                      </a:r>
                      <a:endParaRPr lang="ru-RU" sz="3600" dirty="0"/>
                    </a:p>
                  </a:txBody>
                  <a:tcPr marL="94907" marR="9490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166232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Динамика учебных достижений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 по Литературе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2861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2010-2011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2011-2012 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2012-2013</a:t>
                      </a:r>
                    </a:p>
                    <a:p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Успеваемость</a:t>
                      </a:r>
                    </a:p>
                    <a:p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100%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100%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100</a:t>
                      </a:r>
                      <a:r>
                        <a:rPr lang="ru-RU" sz="3600" dirty="0" smtClean="0"/>
                        <a:t>%</a:t>
                      </a:r>
                      <a:endParaRPr lang="ru-RU" sz="3600" dirty="0"/>
                    </a:p>
                  </a:txBody>
                  <a:tcPr marL="94907" marR="949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Качество 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48%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52%</a:t>
                      </a:r>
                      <a:endParaRPr lang="ru-RU" sz="3600" dirty="0"/>
                    </a:p>
                  </a:txBody>
                  <a:tcPr marL="94907" marR="94907"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69%</a:t>
                      </a:r>
                      <a:endParaRPr lang="ru-RU" sz="3600" dirty="0"/>
                    </a:p>
                  </a:txBody>
                  <a:tcPr marL="94907" marR="9490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166232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193" y="202882"/>
            <a:ext cx="10364451" cy="9331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Результаты участия в конкурсах</a:t>
            </a:r>
            <a:endParaRPr lang="ru-RU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92728" y="1244745"/>
          <a:ext cx="10751126" cy="5308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419"/>
                <a:gridCol w="3668032"/>
                <a:gridCol w="2150225"/>
                <a:gridCol w="2150225"/>
                <a:gridCol w="2150225"/>
              </a:tblGrid>
              <a:tr h="598569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Название конкурса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Год участия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77297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tt-RU" sz="2400" i="1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 профессиональный конкурс</a:t>
                      </a: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 «Наш лучший учитель»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2010-2011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2011-2012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2973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Конкурс  </a:t>
                      </a: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«Учитель-мастер»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финалист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6702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«Учитель новой школы»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региональный</a:t>
                      </a:r>
                      <a:endParaRPr lang="ru-RU" sz="20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2973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«Учитель </a:t>
                      </a:r>
                      <a:r>
                        <a:rPr lang="en-US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XXI</a:t>
                      </a:r>
                      <a:r>
                        <a:rPr lang="ru-RU" sz="2400" i="1" kern="1200" baseline="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века»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endParaRPr lang="ru-RU" sz="20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047" y="180109"/>
            <a:ext cx="10364451" cy="136956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Участие в грантах</a:t>
            </a:r>
            <a:endParaRPr lang="ru-RU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51164" y="1314017"/>
          <a:ext cx="1101436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909"/>
                <a:gridCol w="4433454"/>
                <a:gridCol w="1842655"/>
                <a:gridCol w="2050474"/>
                <a:gridCol w="2202873"/>
              </a:tblGrid>
              <a:tr h="37084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гранта, кем учрежден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Год участия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«Наш лучший учитель», учрежден Министерством образования и науки Республики Татарстан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2011 </a:t>
                      </a: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2012год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«Учитель-мастер», </a:t>
                      </a: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учрежден Исполнительным комитетом муниципального образования «Город Набережные Челны»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Финалист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2010 год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2013 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Достижения учащихся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55140">
            <a:off x="820246" y="1896336"/>
            <a:ext cx="2824019" cy="38871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5658" y="1664264"/>
            <a:ext cx="2846429" cy="3918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7756" y="1728389"/>
            <a:ext cx="2798806" cy="385247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28298">
            <a:off x="8862200" y="2171434"/>
            <a:ext cx="2711762" cy="37325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23362887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Достижения учащихся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358"/>
          <a:stretch/>
        </p:blipFill>
        <p:spPr>
          <a:xfrm>
            <a:off x="6505731" y="1993398"/>
            <a:ext cx="5686269" cy="38420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427" y="1782222"/>
            <a:ext cx="5744259" cy="4108912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58720">
            <a:off x="410870" y="209862"/>
            <a:ext cx="3661040" cy="50393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62181">
            <a:off x="2851833" y="1360505"/>
            <a:ext cx="3376213" cy="4647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59180">
            <a:off x="5381895" y="1901132"/>
            <a:ext cx="3551100" cy="488798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28290" y="299202"/>
            <a:ext cx="10364451" cy="1108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cap="all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Внеурочная деятельность</a:t>
            </a:r>
            <a:endParaRPr lang="ru-RU" sz="3600" b="1" cap="all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7464148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0000FF"/>
                </a:solidFill>
              </a:rPr>
              <a:t>Внеурочная деятельность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599" y="1451429"/>
            <a:ext cx="4067090" cy="5598229"/>
          </a:xfrm>
          <a:prstGeom prst="rect">
            <a:avLst/>
          </a:prstGeo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25" y="1301280"/>
            <a:ext cx="4036932" cy="5556720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9736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Поощрения педагога</a:t>
            </a:r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543" y="1741715"/>
            <a:ext cx="3716958" cy="51162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5714" y="1698172"/>
            <a:ext cx="3599543" cy="4934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674" y="1698170"/>
            <a:ext cx="3748594" cy="5159829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999" y="968764"/>
            <a:ext cx="4194630" cy="5889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5590" y="1001486"/>
            <a:ext cx="4095912" cy="585651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86347" y="0"/>
            <a:ext cx="10364451" cy="1297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cap="all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Поощрения педагога</a:t>
            </a:r>
            <a:endParaRPr lang="ru-RU" sz="3600" b="1" cap="all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1413687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255588"/>
            <a:ext cx="10363200" cy="1597026"/>
          </a:xfrm>
        </p:spPr>
        <p:txBody>
          <a:bodyPr/>
          <a:lstStyle/>
          <a:p>
            <a:r>
              <a:rPr lang="en-US" b="1" u="sng" dirty="0" smtClean="0"/>
              <a:t> </a:t>
            </a:r>
            <a:r>
              <a:rPr lang="ru-RU" b="1" dirty="0" smtClean="0">
                <a:solidFill>
                  <a:srgbClr val="0000FF"/>
                </a:solidFill>
              </a:rPr>
              <a:t>Общие сведения</a:t>
            </a:r>
            <a:endParaRPr lang="ru-RU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Group 97"/>
          <p:cNvGraphicFramePr>
            <a:graphicFrameLocks noGrp="1"/>
          </p:cNvGraphicFramePr>
          <p:nvPr/>
        </p:nvGraphicFramePr>
        <p:xfrm>
          <a:off x="236971" y="1066801"/>
          <a:ext cx="11040630" cy="4346600"/>
        </p:xfrm>
        <a:graphic>
          <a:graphicData uri="http://schemas.openxmlformats.org/drawingml/2006/table">
            <a:tbl>
              <a:tblPr/>
              <a:tblGrid>
                <a:gridCol w="5475319"/>
                <a:gridCol w="5565311"/>
              </a:tblGrid>
              <a:tr h="43280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Год рождения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января 1962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3596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Профессиональное образование: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образовательного учреждения,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окончания,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полученная специальность по диплому.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Казанский государственный педагогический институт</a:t>
                      </a:r>
                    </a:p>
                    <a:p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Специальность: русский язык и литература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Квалификация: учитель русского языка и литературы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1982г.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801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Стаж педагогической работы.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80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Стаж работы в данном учреждении 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Стаж работы в данной должности.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Категория.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Высшая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7000"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3" y="1454046"/>
            <a:ext cx="3925949" cy="540395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52322" y="189274"/>
            <a:ext cx="10364451" cy="129736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Поощрения педагога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492175"/>
            <a:ext cx="3833842" cy="5365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122" y="1484026"/>
            <a:ext cx="3904170" cy="537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05588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346" y="0"/>
            <a:ext cx="10364451" cy="159617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Поощрения педагога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5123"/>
            <a:ext cx="7863607" cy="57128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2054" y="1307806"/>
            <a:ext cx="7389946" cy="536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13601"/>
      </p:ext>
    </p:extLst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6834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Участие педагога в конкурсах, мероприятиях различной направленности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81371">
            <a:off x="-49902" y="2428596"/>
            <a:ext cx="4802547" cy="34890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4599" y="1986316"/>
            <a:ext cx="3314538" cy="4562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618" y="2049555"/>
            <a:ext cx="3242575" cy="4463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9049" y="2168457"/>
            <a:ext cx="3101865" cy="45153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1712" y="2285598"/>
            <a:ext cx="3321831" cy="4572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6709" y="2480808"/>
            <a:ext cx="3296606" cy="4745115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94302"/>
            <a:ext cx="6052457" cy="439708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795" y="2235201"/>
            <a:ext cx="5951877" cy="432401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70232" y="270175"/>
            <a:ext cx="10364451" cy="1268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cap="all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Участие педагога в конкурсах, мероприятиях различной направленности</a:t>
            </a:r>
            <a:endParaRPr lang="ru-RU" sz="3600" b="1" cap="all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846" y="1683658"/>
            <a:ext cx="3955650" cy="544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7318"/>
      </p:ext>
    </p:extLst>
  </p:cSld>
  <p:clrMapOvr>
    <a:masterClrMapping/>
  </p:clrMapOvr>
  <p:transition spd="slow" advClick="0" advTm="5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93998">
            <a:off x="1964733" y="1843243"/>
            <a:ext cx="3637783" cy="500730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70232" y="270175"/>
            <a:ext cx="10364451" cy="1268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cap="all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Участие педагога в конкурсах, мероприятиях различной направленности</a:t>
            </a:r>
            <a:endParaRPr lang="ru-RU" sz="3600" b="1" cap="all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2082">
            <a:off x="6841532" y="1876651"/>
            <a:ext cx="3701142" cy="509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7211"/>
      </p:ext>
    </p:extLst>
  </p:cSld>
  <p:clrMapOvr>
    <a:masterClrMapping/>
  </p:clrMapOvr>
  <p:transition spd="slow" advClick="0" advTm="6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6940" y="1573157"/>
            <a:ext cx="7274431" cy="528484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70232" y="270175"/>
            <a:ext cx="10364451" cy="1268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cap="all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Участие педагога в конкурсах, мероприятиях различной направленности</a:t>
            </a:r>
            <a:endParaRPr lang="ru-RU" sz="3600" b="1" cap="all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488311"/>
      </p:ext>
    </p:extLst>
  </p:cSld>
  <p:clrMapOvr>
    <a:masterClrMapping/>
  </p:clrMapOvr>
  <p:transition spd="slow" advClick="0" advTm="5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44090">
            <a:off x="299498" y="1785256"/>
            <a:ext cx="6862610" cy="49856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2629">
            <a:off x="5315190" y="1948669"/>
            <a:ext cx="6577745" cy="477870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70232" y="270175"/>
            <a:ext cx="10364451" cy="1268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ru-RU" sz="3600" b="1" cap="all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Участие педагога в конкурсах, мероприятиях различной направленности</a:t>
            </a:r>
            <a:endParaRPr lang="ru-RU" sz="3600" b="1" cap="all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0880851"/>
      </p:ext>
    </p:extLst>
  </p:cSld>
  <p:clrMapOvr>
    <a:masterClrMapping/>
  </p:clrMapOvr>
  <p:transition spd="slow" advClick="0" advTm="6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255" y="0"/>
            <a:ext cx="10750551" cy="545869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3200" b="1" dirty="0" smtClean="0">
                <a:solidFill>
                  <a:srgbClr val="0000FF"/>
                </a:solidFill>
              </a:rPr>
              <a:t> Повышение квалификации</a:t>
            </a:r>
          </a:p>
        </p:txBody>
      </p:sp>
      <p:graphicFrame>
        <p:nvGraphicFramePr>
          <p:cNvPr id="119869" name="Group 61"/>
          <p:cNvGraphicFramePr>
            <a:graphicFrameLocks noGrp="1"/>
          </p:cNvGraphicFramePr>
          <p:nvPr>
            <p:ph sz="half" idx="2"/>
          </p:nvPr>
        </p:nvGraphicFramePr>
        <p:xfrm>
          <a:off x="320965" y="603684"/>
          <a:ext cx="11233152" cy="7046068"/>
        </p:xfrm>
        <a:graphic>
          <a:graphicData uri="http://schemas.openxmlformats.org/drawingml/2006/table">
            <a:tbl>
              <a:tblPr/>
              <a:tblGrid>
                <a:gridCol w="645584"/>
                <a:gridCol w="5143306"/>
                <a:gridCol w="1496290"/>
                <a:gridCol w="1541321"/>
                <a:gridCol w="2406651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№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Название курсов повышения квалификации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Количество часов аудиторных занятий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Сроки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Вид полученного документа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</a:tr>
              <a:tr h="87875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Психолого-педагогическая подготовка учителей русского языка и литературы в условиях обновления содержания УМК развивающего характера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72 часа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11.01-15.05.2011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удостоверение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875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Использование  информационных технологий учителем в предметной деятельности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108 часов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2011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свидетельство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7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Использование ЭОР в процессе обучения в основной школе по русскому языку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108 часов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17.10-18.11.2011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свидетельство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7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Дистанционные образовательные технологии: методики и способы их использования в условиях организации учебного процесса в общеобразовательных учреждениях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72 часа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12.2011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сертификат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7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Проектная деятельность  в информационной образовательной среде 21 века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36 часов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04.2012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свидетельство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7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Использование в образовательной среде информационных технологий  в программе 1х1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40 часов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22.08-27.08.2012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сертификат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7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Психолого-педагогическая подготовка учителей русского языка и литературы в условиях обновления содержания УМК развивающего характера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108 часов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2013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свидетельство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7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7000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публикации за последние 3 года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28254" y="2147456"/>
            <a:ext cx="10349345" cy="3643744"/>
          </a:xfrm>
        </p:spPr>
        <p:txBody>
          <a:bodyPr/>
          <a:lstStyle/>
          <a:p>
            <a:r>
              <a:rPr lang="ru-RU" i="1" dirty="0" smtClean="0"/>
              <a:t>Электронные образовательные ресурсы по литературе  и русскому языку на сайте </a:t>
            </a:r>
            <a:r>
              <a:rPr lang="en-US" b="1" i="1" dirty="0" smtClean="0"/>
              <a:t>rtwiki.iteach.ru</a:t>
            </a:r>
            <a:r>
              <a:rPr lang="ru-RU" i="1" dirty="0" smtClean="0"/>
              <a:t>.</a:t>
            </a:r>
          </a:p>
          <a:p>
            <a:r>
              <a:rPr lang="ru-RU" i="1" dirty="0" smtClean="0"/>
              <a:t>Сборник  «Актуальные проблемы повышения качества современного образования: опыт и инновации», Набережные Челны, 2013.</a:t>
            </a:r>
            <a:endParaRPr lang="en-US" i="1" dirty="0" smtClean="0"/>
          </a:p>
          <a:p>
            <a:r>
              <a:rPr lang="ru-RU" i="1" dirty="0" smtClean="0"/>
              <a:t>Научно-методический журнал «русский язык и литература», №8, 2013.</a:t>
            </a:r>
            <a:endParaRPr lang="en-US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 spd="slow" advClick="0" advTm="10000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\Desktop\18-03-2014_08-54-22\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283" y="371475"/>
            <a:ext cx="3921011" cy="5264727"/>
          </a:xfrm>
          <a:prstGeom prst="rect">
            <a:avLst/>
          </a:prstGeom>
          <a:noFill/>
        </p:spPr>
      </p:pic>
      <p:pic>
        <p:nvPicPr>
          <p:cNvPr id="1027" name="Picture 3" descr="C:\Users\Stud\Desktop\18-03-2014_08-54-22\45.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2073" y="415637"/>
            <a:ext cx="4300912" cy="5777345"/>
          </a:xfrm>
          <a:prstGeom prst="rect">
            <a:avLst/>
          </a:prstGeom>
          <a:noFill/>
        </p:spPr>
      </p:pic>
      <p:pic>
        <p:nvPicPr>
          <p:cNvPr id="1028" name="Picture 4" descr="C:\Users\Stud\Desktop\18-03-2014_08-54-22\45.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562" y="732698"/>
            <a:ext cx="4100948" cy="612530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335995"/>
            <a:ext cx="8280537" cy="69113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2016" y="2425206"/>
            <a:ext cx="6470072" cy="1011381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5760" y="0"/>
            <a:ext cx="4754879" cy="68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70964"/>
      </p:ext>
    </p:extLst>
  </p:cSld>
  <p:clrMapOvr>
    <a:masterClrMapping/>
  </p:clrMapOvr>
  <p:transition spd="slow" advClick="0" advTm="4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Распространение передового опыта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2529" y="1976849"/>
            <a:ext cx="6489870" cy="4601539"/>
          </a:xfrm>
          <a:prstGeom prst="rect">
            <a:avLst/>
          </a:prstGeom>
        </p:spPr>
      </p:pic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Результаты </a:t>
            </a:r>
            <a:r>
              <a:rPr lang="ru-RU" b="1" dirty="0" err="1" smtClean="0">
                <a:solidFill>
                  <a:srgbClr val="0000FF"/>
                </a:solidFill>
              </a:rPr>
              <a:t>егэ</a:t>
            </a:r>
            <a:endParaRPr lang="ru-RU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399" y="2047648"/>
          <a:ext cx="9318171" cy="2733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057"/>
                <a:gridCol w="3106057"/>
                <a:gridCol w="3106057"/>
              </a:tblGrid>
              <a:tr h="1437613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Учебный год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Предмет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Средний балл</a:t>
                      </a:r>
                      <a:endParaRPr lang="ru-RU" sz="2800" dirty="0"/>
                    </a:p>
                  </a:txBody>
                  <a:tcPr/>
                </a:tc>
              </a:tr>
              <a:tr h="564225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59,6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4225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 advClick="0" advTm="7000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Результаты ГИА</a:t>
            </a:r>
            <a:endParaRPr lang="ru-RU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399" y="2047648"/>
          <a:ext cx="10842170" cy="2325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434"/>
                <a:gridCol w="2168434"/>
                <a:gridCol w="1976847"/>
                <a:gridCol w="2360021"/>
                <a:gridCol w="2168434"/>
              </a:tblGrid>
              <a:tr h="1541433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Учебный год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Предмет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Средний балл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Успеваемость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Качество</a:t>
                      </a:r>
                      <a:endParaRPr lang="ru-RU" sz="2800" dirty="0"/>
                    </a:p>
                  </a:txBody>
                  <a:tcPr/>
                </a:tc>
              </a:tr>
              <a:tr h="78434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4,21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4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91,3%</a:t>
                      </a:r>
                      <a:endParaRPr lang="ru-RU" sz="2400" i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 advClick="0" advTm="8000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537</Words>
  <Application>Microsoft Office PowerPoint</Application>
  <PresentationFormat>Широкоэкранный</PresentationFormat>
  <Paragraphs>180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Times New Roman</vt:lpstr>
      <vt:lpstr>Тема Office</vt:lpstr>
      <vt:lpstr>Презентация PowerPoint</vt:lpstr>
      <vt:lpstr> Общие сведения</vt:lpstr>
      <vt:lpstr>Презентация PowerPoint</vt:lpstr>
      <vt:lpstr>публикации за последние 3 года</vt:lpstr>
      <vt:lpstr>Презентация PowerPoint</vt:lpstr>
      <vt:lpstr>Презентация PowerPoint</vt:lpstr>
      <vt:lpstr>Распространение передового опыта</vt:lpstr>
      <vt:lpstr>Результаты егэ</vt:lpstr>
      <vt:lpstr>Результаты ГИА</vt:lpstr>
      <vt:lpstr>Динамика учебных достижений по русскому языку</vt:lpstr>
      <vt:lpstr>Динамика учебных достижений  по Литературе</vt:lpstr>
      <vt:lpstr>Результаты участия в конкурсах</vt:lpstr>
      <vt:lpstr>Участие в грантах</vt:lpstr>
      <vt:lpstr>Достижения учащихся</vt:lpstr>
      <vt:lpstr>Достижения учащихся</vt:lpstr>
      <vt:lpstr>Презентация PowerPoint</vt:lpstr>
      <vt:lpstr>Внеурочная деятельность </vt:lpstr>
      <vt:lpstr>Поощрения педагога</vt:lpstr>
      <vt:lpstr>Презентация PowerPoint</vt:lpstr>
      <vt:lpstr>Поощрения педагога</vt:lpstr>
      <vt:lpstr>Поощрения педагога</vt:lpstr>
      <vt:lpstr>Участие педагога в конкурсах, мероприятиях различной направленности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Резеда Стеганцева</dc:creator>
  <cp:lastModifiedBy>Резеда Стеганцева</cp:lastModifiedBy>
  <cp:revision>30</cp:revision>
  <dcterms:created xsi:type="dcterms:W3CDTF">2014-03-17T20:15:40Z</dcterms:created>
  <dcterms:modified xsi:type="dcterms:W3CDTF">2014-04-13T19:19:05Z</dcterms:modified>
</cp:coreProperties>
</file>